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59.gif" ContentType="image/gif"/>
  <Override PartName="/ppt/media/image56.png" ContentType="image/png"/>
  <Override PartName="/ppt/media/image53.gif" ContentType="image/gif"/>
  <Override PartName="/ppt/media/image55.png" ContentType="image/png"/>
  <Override PartName="/ppt/media/image52.gif" ContentType="image/gif"/>
  <Override PartName="/ppt/media/image47.gif" ContentType="image/gif"/>
  <Override PartName="/ppt/media/image26.jpeg" ContentType="image/jpeg"/>
  <Override PartName="/ppt/media/image46.png" ContentType="image/png"/>
  <Override PartName="/ppt/media/image50.gif" ContentType="image/gif"/>
  <Override PartName="/ppt/media/image43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15.jpeg" ContentType="image/jpeg"/>
  <Override PartName="/ppt/media/image4.png" ContentType="image/png"/>
  <Override PartName="/ppt/media/image7.jpeg" ContentType="image/jpeg"/>
  <Override PartName="/ppt/media/image28.png" ContentType="image/png"/>
  <Override PartName="/ppt/media/image20.png" ContentType="image/png"/>
  <Override PartName="/ppt/media/image57.png" ContentType="image/png"/>
  <Override PartName="/ppt/media/image29.jpeg" ContentType="image/jpeg"/>
  <Override PartName="/ppt/media/image1.png" ContentType="image/png"/>
  <Override PartName="/ppt/media/image68.jpeg" ContentType="image/jpeg"/>
  <Override PartName="/ppt/media/image31.png" ContentType="image/png"/>
  <Override PartName="/ppt/media/image24.png" ContentType="image/png"/>
  <Override PartName="/ppt/media/image69.jpeg" ContentType="image/jpeg"/>
  <Override PartName="/ppt/media/image22.png" ContentType="image/png"/>
  <Override PartName="/ppt/media/image66.gif" ContentType="image/gif"/>
  <Override PartName="/ppt/media/image67.jpeg" ContentType="image/jpeg"/>
  <Override PartName="/ppt/media/image58.png" ContentType="image/png"/>
  <Override PartName="/ppt/media/image21.png" ContentType="image/png"/>
  <Override PartName="/ppt/media/image65.jpeg" ContentType="image/jpeg"/>
  <Override PartName="/ppt/media/image38.png" ContentType="image/png"/>
  <Override PartName="/ppt/media/image32.jpeg" ContentType="image/jpeg"/>
  <Override PartName="/ppt/media/image17.png" ContentType="image/png"/>
  <Override PartName="/ppt/media/image11.png" ContentType="image/png"/>
  <Override PartName="/ppt/media/image45.gif" ContentType="image/gif"/>
  <Override PartName="/ppt/media/image48.png" ContentType="image/png"/>
  <Override PartName="/ppt/media/image63.jpeg" ContentType="image/jpeg"/>
  <Override PartName="/ppt/media/image60.png" ContentType="image/png"/>
  <Override PartName="/ppt/media/image16.tif" ContentType="image/tiff"/>
  <Override PartName="/ppt/media/image2.png" ContentType="image/png"/>
  <Override PartName="/ppt/media/image25.jpeg" ContentType="image/jpeg"/>
  <Override PartName="/ppt/media/image62.png" ContentType="image/png"/>
  <Override PartName="/ppt/media/image13.jpeg" ContentType="image/jpeg"/>
  <Override PartName="/ppt/media/image44.png" ContentType="image/png"/>
  <Override PartName="/ppt/media/image42.png" ContentType="image/png"/>
  <Override PartName="/ppt/media/image61.png" ContentType="image/png"/>
  <Override PartName="/ppt/media/image5.jpeg" ContentType="image/jpeg"/>
  <Override PartName="/ppt/media/image9.jpeg" ContentType="image/jpeg"/>
  <Override PartName="/ppt/media/image36.png" ContentType="image/png"/>
  <Override PartName="/ppt/media/image18.png" ContentType="image/png"/>
  <Override PartName="/ppt/media/image6.png" ContentType="image/png"/>
  <Override PartName="/ppt/media/image19.jpeg" ContentType="image/jpeg"/>
  <Override PartName="/ppt/media/image14.jpeg" ContentType="image/jpeg"/>
  <Override PartName="/ppt/media/image41.jpeg" ContentType="image/jpeg"/>
  <Override PartName="/ppt/media/image51.gif" ContentType="image/gif"/>
  <Override PartName="/ppt/media/image54.png" ContentType="image/png"/>
  <Override PartName="/ppt/media/image8.png" ContentType="image/png"/>
  <Override PartName="/ppt/media/image23.jpeg" ContentType="image/jpeg"/>
  <Override PartName="/ppt/media/image10.png" ContentType="image/png"/>
  <Override PartName="/ppt/media/image3.png" ContentType="image/png"/>
  <Override PartName="/ppt/media/image12.gif" ContentType="image/gif"/>
  <Override PartName="/ppt/media/image49.gif" ContentType="image/gif"/>
  <Override PartName="/ppt/media/image30.png" ContentType="image/png"/>
  <Override PartName="/ppt/media/image35.png" ContentType="image/png"/>
  <Override PartName="/ppt/media/image37.png" ContentType="image/png"/>
  <Override PartName="/ppt/media/image64.jpeg" ContentType="image/jpeg"/>
  <Override PartName="/ppt/media/image39.png" ContentType="image/png"/>
  <Override PartName="/ppt/media/image4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642C661-AB01-4B27-AAA4-5D0B911A74CC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ccat.sas.upenn.edu/arth/zoser/zoser.html" TargetMode="External"/><Relationship Id="rId2" Type="http://schemas.openxmlformats.org/officeDocument/2006/relationships/slide" Target="../slides/slide14.xml"/><Relationship Id="rId3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360" cy="448200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520" cy="53812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4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360" cy="448200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520" cy="538128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4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_3"/>
          <p:cNvSpPr/>
          <p:nvPr/>
        </p:nvSpPr>
        <p:spPr>
          <a:xfrm>
            <a:off x="4282200" y="10155600"/>
            <a:ext cx="32742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8B86AC-B93E-4D26-B466-6554CF17AAD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56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520"/>
          </a:xfrm>
          <a:prstGeom prst="rect">
            <a:avLst/>
          </a:prstGeom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sample of acacia wood from the tomb of the pharaoh </a:t>
            </a:r>
            <a:r>
              <a:rPr b="0" lang="en-GB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Zoser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(or Djoser; 3rd Dynasty, ca. 2700-2600 BC) was obtained and dated. Libby reasoned that since the half-life of C14 was 5568 years, they should obtain a C14 concentration of about 50% that which was found in living wood (see Libby, 1949 for further details). The results they obtained indicated this was the case.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_4"/>
          <p:cNvSpPr/>
          <p:nvPr/>
        </p:nvSpPr>
        <p:spPr>
          <a:xfrm>
            <a:off x="4282200" y="10155600"/>
            <a:ext cx="32742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5666E12-308D-459A-9249-90C8374F47E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56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520"/>
          </a:xfrm>
          <a:prstGeom prst="rect">
            <a:avLst/>
          </a:prstGeom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de Vries found that 17-th century wood had a 2% higher activity than 19th century wood.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_10"/>
          <p:cNvSpPr/>
          <p:nvPr/>
        </p:nvSpPr>
        <p:spPr>
          <a:xfrm>
            <a:off x="4282200" y="10155600"/>
            <a:ext cx="32742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2812AB-9BEE-4F35-B793-C3E363B39D5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56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520"/>
          </a:xfrm>
          <a:prstGeom prst="rect">
            <a:avLst/>
          </a:prstGeom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_7"/>
          <p:cNvSpPr/>
          <p:nvPr/>
        </p:nvSpPr>
        <p:spPr>
          <a:xfrm>
            <a:off x="4282200" y="10155600"/>
            <a:ext cx="32742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F40AC9-0B3A-4515-A24C-657DB035A86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520"/>
          </a:xfrm>
          <a:prstGeom prst="rect">
            <a:avLst/>
          </a:prstGeom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_2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A1B4BA-4AAA-495C-A602-13DAE3A51D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_12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D9E301-3278-436C-994F-F7B67F7B8B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_16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7CB70E-4E48-4FA9-998F-AC3CB92503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_18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4C25601-165F-437A-B7F5-E299A28ABB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_20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C2B342A-32C9-4CCA-AEB8-C7698AADC2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_22"/>
          <p:cNvSpPr/>
          <p:nvPr/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F846BF-B421-4652-9873-EC6E0F66A7C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5160" cy="3423600"/>
          </a:xfrm>
          <a:prstGeom prst="rect">
            <a:avLst/>
          </a:prstGeom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600" cy="4112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9"/>
          <p:cNvSpPr/>
          <p:nvPr/>
        </p:nvSpPr>
        <p:spPr>
          <a:xfrm>
            <a:off x="4282200" y="10155240"/>
            <a:ext cx="32749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84D07B3-713A-473A-B141-72B847A98FB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99" name="Text Box 1_1"/>
          <p:cNvSpPr/>
          <p:nvPr/>
        </p:nvSpPr>
        <p:spPr>
          <a:xfrm>
            <a:off x="1387440" y="937080"/>
            <a:ext cx="5551920" cy="46879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3680" cy="5291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ectangle 11"/>
          <p:cNvSpPr/>
          <p:nvPr/>
        </p:nvSpPr>
        <p:spPr>
          <a:xfrm>
            <a:off x="4282200" y="10155240"/>
            <a:ext cx="32749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8ECAEFB-D77C-4616-BCF9-1144D820B5EE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587880" y="892440"/>
            <a:ext cx="7391160" cy="4409640"/>
          </a:xfrm>
          <a:prstGeom prst="rect">
            <a:avLst/>
          </a:prstGeom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3680" cy="518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64440" cy="94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0" lang="en-US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Click to edit Master title style</a:t>
            </a:r>
            <a:endParaRPr b="0" lang="en-GB" sz="4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3280" y="1326240"/>
            <a:ext cx="4455720" cy="3737880"/>
          </a:xfrm>
          <a:prstGeom prst="rect">
            <a:avLst/>
          </a:prstGeom>
        </p:spPr>
        <p:txBody>
          <a:bodyPr lIns="0" rIns="0" tIns="28080" bIns="0">
            <a:noAutofit/>
          </a:bodyPr>
          <a:p>
            <a:pPr marL="343080" indent="-34272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Edit Master text styles</a:t>
            </a:r>
            <a:endParaRPr b="0" lang="en-GB" sz="3200" spc="-1" strike="noStrike">
              <a:solidFill>
                <a:srgbClr val="000000"/>
              </a:solidFill>
              <a:latin typeface="Times New Roman"/>
            </a:endParaRPr>
          </a:p>
          <a:p>
            <a:pPr marL="743040" indent="-285480">
              <a:lnSpc>
                <a:spcPct val="93000"/>
              </a:lnSpc>
              <a:spcAft>
                <a:spcPts val="1137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Second level</a:t>
            </a:r>
            <a:endParaRPr b="0" lang="en-GB" sz="2800" spc="-1" strike="noStrike">
              <a:solidFill>
                <a:srgbClr val="000000"/>
              </a:solidFill>
              <a:latin typeface="Times New Roman"/>
            </a:endParaRPr>
          </a:p>
          <a:p>
            <a:pPr marL="1143000" indent="-228240">
              <a:lnSpc>
                <a:spcPct val="93000"/>
              </a:lnSpc>
              <a:spcAft>
                <a:spcPts val="850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Third level</a:t>
            </a:r>
            <a:endParaRPr b="0" lang="en-GB" sz="2400" spc="-1" strike="noStrike">
              <a:solidFill>
                <a:srgbClr val="000000"/>
              </a:solidFill>
              <a:latin typeface="Times New Roman"/>
            </a:endParaRPr>
          </a:p>
          <a:p>
            <a:pPr marL="1600200" indent="-228240">
              <a:lnSpc>
                <a:spcPct val="93000"/>
              </a:lnSpc>
              <a:spcAft>
                <a:spcPts val="575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  <a:p>
            <a:pPr marL="2057400" indent="-228240">
              <a:lnSpc>
                <a:spcPct val="93000"/>
              </a:lnSpc>
              <a:spcAft>
                <a:spcPts val="289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5111640" y="1326240"/>
            <a:ext cx="4455720" cy="3737880"/>
          </a:xfrm>
          <a:prstGeom prst="rect">
            <a:avLst/>
          </a:prstGeom>
        </p:spPr>
        <p:txBody>
          <a:bodyPr lIns="0" rIns="0" tIns="28080" bIns="0">
            <a:noAutofit/>
          </a:bodyPr>
          <a:p>
            <a:pPr marL="343080" indent="-34272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Edit Master text styles</a:t>
            </a:r>
            <a:endParaRPr b="0" lang="en-GB" sz="3200" spc="-1" strike="noStrike">
              <a:solidFill>
                <a:srgbClr val="000000"/>
              </a:solidFill>
              <a:latin typeface="Times New Roman"/>
            </a:endParaRPr>
          </a:p>
          <a:p>
            <a:pPr marL="743040" indent="-285480">
              <a:lnSpc>
                <a:spcPct val="93000"/>
              </a:lnSpc>
              <a:spcAft>
                <a:spcPts val="1137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Second level</a:t>
            </a:r>
            <a:endParaRPr b="0" lang="en-GB" sz="2800" spc="-1" strike="noStrike">
              <a:solidFill>
                <a:srgbClr val="000000"/>
              </a:solidFill>
              <a:latin typeface="Times New Roman"/>
            </a:endParaRPr>
          </a:p>
          <a:p>
            <a:pPr marL="1143000" indent="-228240">
              <a:lnSpc>
                <a:spcPct val="93000"/>
              </a:lnSpc>
              <a:spcAft>
                <a:spcPts val="850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Third level</a:t>
            </a:r>
            <a:endParaRPr b="0" lang="en-GB" sz="2400" spc="-1" strike="noStrike">
              <a:solidFill>
                <a:srgbClr val="000000"/>
              </a:solidFill>
              <a:latin typeface="Times New Roman"/>
            </a:endParaRPr>
          </a:p>
          <a:p>
            <a:pPr marL="1600200" indent="-228240">
              <a:lnSpc>
                <a:spcPct val="93000"/>
              </a:lnSpc>
              <a:spcAft>
                <a:spcPts val="575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  <a:p>
            <a:pPr marL="2057400" indent="-228240">
              <a:lnSpc>
                <a:spcPct val="93000"/>
              </a:lnSpc>
              <a:spcAft>
                <a:spcPts val="289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/>
          </p:nvPr>
        </p:nvSpPr>
        <p:spPr>
          <a:xfrm>
            <a:off x="503280" y="5003640"/>
            <a:ext cx="23410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ftr"/>
          </p:nvPr>
        </p:nvSpPr>
        <p:spPr>
          <a:xfrm>
            <a:off x="3448080" y="5003640"/>
            <a:ext cx="31888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sldNum"/>
          </p:nvPr>
        </p:nvSpPr>
        <p:spPr>
          <a:xfrm>
            <a:off x="7227720" y="5003640"/>
            <a:ext cx="23410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</a:tabLst>
            </a:pPr>
            <a:fld id="{2CD2315C-00DE-4D4E-9F03-C5F029FE81E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188640"/>
            <a:ext cx="2180880" cy="5485680"/>
            <a:chOff x="0" y="188640"/>
            <a:chExt cx="2180880" cy="5485680"/>
          </a:xfrm>
        </p:grpSpPr>
        <p:sp>
          <p:nvSpPr>
            <p:cNvPr id="77" name="CustomShape 2"/>
            <p:cNvSpPr/>
            <p:nvPr/>
          </p:nvSpPr>
          <p:spPr>
            <a:xfrm>
              <a:off x="0" y="2128320"/>
              <a:ext cx="73800" cy="51480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3"/>
            <p:cNvSpPr/>
            <p:nvPr/>
          </p:nvSpPr>
          <p:spPr>
            <a:xfrm>
              <a:off x="98640" y="2609280"/>
              <a:ext cx="492120" cy="1917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4"/>
            <p:cNvSpPr/>
            <p:nvPr/>
          </p:nvSpPr>
          <p:spPr>
            <a:xfrm>
              <a:off x="618120" y="4502880"/>
              <a:ext cx="463680" cy="11714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735120" y="5376960"/>
              <a:ext cx="128160" cy="29736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77040" y="2646000"/>
              <a:ext cx="626400" cy="274932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17280" y="188640"/>
              <a:ext cx="78120" cy="241776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"/>
            <p:cNvSpPr/>
            <p:nvPr/>
          </p:nvSpPr>
          <p:spPr>
            <a:xfrm>
              <a:off x="60120" y="2433600"/>
              <a:ext cx="56880" cy="4053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9"/>
            <p:cNvSpPr/>
            <p:nvPr/>
          </p:nvSpPr>
          <p:spPr>
            <a:xfrm>
              <a:off x="589680" y="4529160"/>
              <a:ext cx="142200" cy="84492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0"/>
            <p:cNvSpPr/>
            <p:nvPr/>
          </p:nvSpPr>
          <p:spPr>
            <a:xfrm>
              <a:off x="594000" y="1156320"/>
              <a:ext cx="1586880" cy="334368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1"/>
            <p:cNvSpPr/>
            <p:nvPr/>
          </p:nvSpPr>
          <p:spPr>
            <a:xfrm>
              <a:off x="706680" y="5398200"/>
              <a:ext cx="120960" cy="27612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2"/>
            <p:cNvSpPr/>
            <p:nvPr/>
          </p:nvSpPr>
          <p:spPr>
            <a:xfrm>
              <a:off x="589680" y="4430880"/>
              <a:ext cx="25200" cy="1800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13"/>
            <p:cNvSpPr/>
            <p:nvPr/>
          </p:nvSpPr>
          <p:spPr>
            <a:xfrm>
              <a:off x="650880" y="5162400"/>
              <a:ext cx="179640" cy="51192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" name="Group 14"/>
          <p:cNvGrpSpPr/>
          <p:nvPr/>
        </p:nvGrpSpPr>
        <p:grpSpPr>
          <a:xfrm>
            <a:off x="22320" y="0"/>
            <a:ext cx="2148840" cy="5662800"/>
            <a:chOff x="22320" y="0"/>
            <a:chExt cx="2148840" cy="5662800"/>
          </a:xfrm>
        </p:grpSpPr>
        <p:sp>
          <p:nvSpPr>
            <p:cNvPr id="90" name="CustomShape 15"/>
            <p:cNvSpPr/>
            <p:nvPr/>
          </p:nvSpPr>
          <p:spPr>
            <a:xfrm>
              <a:off x="22320" y="0"/>
              <a:ext cx="448200" cy="363600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16"/>
            <p:cNvSpPr/>
            <p:nvPr/>
          </p:nvSpPr>
          <p:spPr>
            <a:xfrm>
              <a:off x="499680" y="3568680"/>
              <a:ext cx="383400" cy="130356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17"/>
            <p:cNvSpPr/>
            <p:nvPr/>
          </p:nvSpPr>
          <p:spPr>
            <a:xfrm>
              <a:off x="916200" y="4846680"/>
              <a:ext cx="390600" cy="81612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18"/>
            <p:cNvSpPr/>
            <p:nvPr/>
          </p:nvSpPr>
          <p:spPr>
            <a:xfrm>
              <a:off x="473760" y="3608280"/>
              <a:ext cx="500760" cy="184536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19"/>
            <p:cNvSpPr/>
            <p:nvPr/>
          </p:nvSpPr>
          <p:spPr>
            <a:xfrm>
              <a:off x="424440" y="1065960"/>
              <a:ext cx="155880" cy="249984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20"/>
            <p:cNvSpPr/>
            <p:nvPr/>
          </p:nvSpPr>
          <p:spPr>
            <a:xfrm>
              <a:off x="1012680" y="5432760"/>
              <a:ext cx="119160" cy="23004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21"/>
            <p:cNvSpPr/>
            <p:nvPr/>
          </p:nvSpPr>
          <p:spPr>
            <a:xfrm>
              <a:off x="456120" y="3395880"/>
              <a:ext cx="72000" cy="42012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22"/>
            <p:cNvSpPr/>
            <p:nvPr/>
          </p:nvSpPr>
          <p:spPr>
            <a:xfrm>
              <a:off x="886680" y="2600640"/>
              <a:ext cx="1284480" cy="22431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23"/>
            <p:cNvSpPr/>
            <p:nvPr/>
          </p:nvSpPr>
          <p:spPr>
            <a:xfrm>
              <a:off x="977400" y="5456520"/>
              <a:ext cx="106920" cy="20628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24"/>
            <p:cNvSpPr/>
            <p:nvPr/>
          </p:nvSpPr>
          <p:spPr>
            <a:xfrm>
              <a:off x="886680" y="4875120"/>
              <a:ext cx="122760" cy="55476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25"/>
            <p:cNvSpPr/>
            <p:nvPr/>
          </p:nvSpPr>
          <p:spPr>
            <a:xfrm>
              <a:off x="886680" y="4772520"/>
              <a:ext cx="31680" cy="185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26"/>
            <p:cNvSpPr/>
            <p:nvPr/>
          </p:nvSpPr>
          <p:spPr>
            <a:xfrm>
              <a:off x="916200" y="5226840"/>
              <a:ext cx="189360" cy="43596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" name="CustomShape 27"/>
          <p:cNvSpPr/>
          <p:nvPr/>
        </p:nvSpPr>
        <p:spPr>
          <a:xfrm>
            <a:off x="360" y="360"/>
            <a:ext cx="198360" cy="566712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r="5400000" dist="2556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28"/>
          <p:cNvSpPr/>
          <p:nvPr/>
        </p:nvSpPr>
        <p:spPr>
          <a:xfrm flipV="1">
            <a:off x="360" y="580680"/>
            <a:ext cx="1494360" cy="41724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00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3280" y="252360"/>
            <a:ext cx="9064440" cy="94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0" lang="en-US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Click to edit Master title style</a:t>
            </a:r>
            <a:endParaRPr b="0" lang="en-GB" sz="4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3280" y="1326240"/>
            <a:ext cx="9064440" cy="3737880"/>
          </a:xfrm>
          <a:prstGeom prst="rect">
            <a:avLst/>
          </a:prstGeom>
        </p:spPr>
        <p:txBody>
          <a:bodyPr lIns="0" rIns="0" tIns="28080" bIns="0">
            <a:noAutofit/>
          </a:bodyPr>
          <a:p>
            <a:pPr marL="343080" indent="-34272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Edit Master text styles</a:t>
            </a:r>
            <a:endParaRPr b="0" lang="en-GB" sz="3200" spc="-1" strike="noStrike">
              <a:solidFill>
                <a:srgbClr val="000000"/>
              </a:solidFill>
              <a:latin typeface="Times New Roman"/>
            </a:endParaRPr>
          </a:p>
          <a:p>
            <a:pPr marL="743040" indent="-285480">
              <a:lnSpc>
                <a:spcPct val="93000"/>
              </a:lnSpc>
              <a:spcAft>
                <a:spcPts val="1137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Second level</a:t>
            </a:r>
            <a:endParaRPr b="0" lang="en-GB" sz="2800" spc="-1" strike="noStrike">
              <a:solidFill>
                <a:srgbClr val="000000"/>
              </a:solidFill>
              <a:latin typeface="Times New Roman"/>
            </a:endParaRPr>
          </a:p>
          <a:p>
            <a:pPr marL="1143000" indent="-228240">
              <a:lnSpc>
                <a:spcPct val="93000"/>
              </a:lnSpc>
              <a:spcAft>
                <a:spcPts val="850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Third level</a:t>
            </a:r>
            <a:endParaRPr b="0" lang="en-GB" sz="2400" spc="-1" strike="noStrike">
              <a:solidFill>
                <a:srgbClr val="000000"/>
              </a:solidFill>
              <a:latin typeface="Times New Roman"/>
            </a:endParaRPr>
          </a:p>
          <a:p>
            <a:pPr marL="1600200" indent="-228240">
              <a:lnSpc>
                <a:spcPct val="93000"/>
              </a:lnSpc>
              <a:spcAft>
                <a:spcPts val="575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Fourth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  <a:p>
            <a:pPr marL="2057400" indent="-228240">
              <a:lnSpc>
                <a:spcPct val="93000"/>
              </a:lnSpc>
              <a:spcAft>
                <a:spcPts val="289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Fifth level</a:t>
            </a:r>
            <a:endParaRPr b="0" lang="en-GB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dt"/>
          </p:nvPr>
        </p:nvSpPr>
        <p:spPr>
          <a:xfrm>
            <a:off x="503280" y="5003640"/>
            <a:ext cx="23410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ftr"/>
          </p:nvPr>
        </p:nvSpPr>
        <p:spPr>
          <a:xfrm>
            <a:off x="3448080" y="5003640"/>
            <a:ext cx="31888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sldNum"/>
          </p:nvPr>
        </p:nvSpPr>
        <p:spPr>
          <a:xfrm>
            <a:off x="7227720" y="5003640"/>
            <a:ext cx="2341080" cy="385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</a:tabLst>
            </a:pPr>
            <a:fld id="{6693ACF7-FED4-4280-A001-38AFB98ACB7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89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gif"/><Relationship Id="rId2" Type="http://schemas.openxmlformats.org/officeDocument/2006/relationships/image" Target="../media/image52.gif"/><Relationship Id="rId3" Type="http://schemas.openxmlformats.org/officeDocument/2006/relationships/image" Target="../media/image53.gif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8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8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gif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gif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"/>
          <p:cNvSpPr/>
          <p:nvPr/>
        </p:nvSpPr>
        <p:spPr>
          <a:xfrm>
            <a:off x="504000" y="133200"/>
            <a:ext cx="9070560" cy="24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504000" y="1752120"/>
            <a:ext cx="907056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6671880" y="4320000"/>
            <a:ext cx="3407400" cy="135000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2778120" y="4428000"/>
            <a:ext cx="3379680" cy="117000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144000" y="4680000"/>
            <a:ext cx="2338200" cy="84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1"/>
          <p:cNvGrpSpPr/>
          <p:nvPr/>
        </p:nvGrpSpPr>
        <p:grpSpPr>
          <a:xfrm>
            <a:off x="2352240" y="188640"/>
            <a:ext cx="5034960" cy="1855080"/>
            <a:chOff x="2352240" y="188640"/>
            <a:chExt cx="5034960" cy="1855080"/>
          </a:xfrm>
        </p:grpSpPr>
        <p:sp>
          <p:nvSpPr>
            <p:cNvPr id="446" name="CustomShape 2_0"/>
            <p:cNvSpPr/>
            <p:nvPr/>
          </p:nvSpPr>
          <p:spPr>
            <a:xfrm>
              <a:off x="2352240" y="188640"/>
              <a:ext cx="176004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47" name="CustomShape 3_0"/>
            <p:cNvSpPr/>
            <p:nvPr/>
          </p:nvSpPr>
          <p:spPr>
            <a:xfrm>
              <a:off x="4367880" y="233280"/>
              <a:ext cx="301932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48" name="CustomShape 4_1"/>
            <p:cNvSpPr/>
            <p:nvPr/>
          </p:nvSpPr>
          <p:spPr>
            <a:xfrm>
              <a:off x="4115880" y="1259640"/>
              <a:ext cx="24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5_1"/>
            <p:cNvSpPr/>
            <p:nvPr/>
          </p:nvSpPr>
          <p:spPr>
            <a:xfrm>
              <a:off x="4032000" y="503640"/>
              <a:ext cx="24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0" name="CustomShape 6_1"/>
          <p:cNvSpPr/>
          <p:nvPr/>
        </p:nvSpPr>
        <p:spPr>
          <a:xfrm>
            <a:off x="360" y="0"/>
            <a:ext cx="2431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51" name="Picture 8_0" descr=""/>
          <p:cNvPicPr/>
          <p:nvPr/>
        </p:nvPicPr>
        <p:blipFill>
          <a:blip r:embed="rId1"/>
          <a:srcRect l="14064" t="17313" r="0" b="23292"/>
          <a:stretch/>
        </p:blipFill>
        <p:spPr>
          <a:xfrm>
            <a:off x="0" y="1715040"/>
            <a:ext cx="10074600" cy="3950640"/>
          </a:xfrm>
          <a:prstGeom prst="rect">
            <a:avLst/>
          </a:prstGeom>
          <a:ln w="0">
            <a:noFill/>
          </a:ln>
        </p:spPr>
      </p:pic>
      <p:sp>
        <p:nvSpPr>
          <p:cNvPr id="452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9_1"/>
          <p:cNvSpPr/>
          <p:nvPr/>
        </p:nvSpPr>
        <p:spPr>
          <a:xfrm>
            <a:off x="5459400" y="3716280"/>
            <a:ext cx="230580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55" name="CustomShape 10_1"/>
          <p:cNvSpPr/>
          <p:nvPr/>
        </p:nvSpPr>
        <p:spPr>
          <a:xfrm>
            <a:off x="1175760" y="720"/>
            <a:ext cx="919800" cy="437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1_1"/>
          <p:cNvSpPr/>
          <p:nvPr/>
        </p:nvSpPr>
        <p:spPr>
          <a:xfrm>
            <a:off x="1091880" y="720"/>
            <a:ext cx="1088280" cy="6894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2_1"/>
          <p:cNvSpPr/>
          <p:nvPr/>
        </p:nvSpPr>
        <p:spPr>
          <a:xfrm>
            <a:off x="4451760" y="692640"/>
            <a:ext cx="1508040" cy="500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3_1"/>
          <p:cNvSpPr/>
          <p:nvPr/>
        </p:nvSpPr>
        <p:spPr>
          <a:xfrm rot="10800000">
            <a:off x="4372200" y="1322640"/>
            <a:ext cx="1508040" cy="500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4_1"/>
          <p:cNvSpPr/>
          <p:nvPr/>
        </p:nvSpPr>
        <p:spPr>
          <a:xfrm>
            <a:off x="4535640" y="1008000"/>
            <a:ext cx="134028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460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61" name="CustomShape 16_1"/>
          <p:cNvSpPr/>
          <p:nvPr/>
        </p:nvSpPr>
        <p:spPr>
          <a:xfrm>
            <a:off x="6719400" y="189000"/>
            <a:ext cx="1256040" cy="94140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7_1"/>
          <p:cNvSpPr/>
          <p:nvPr/>
        </p:nvSpPr>
        <p:spPr>
          <a:xfrm>
            <a:off x="8483400" y="630000"/>
            <a:ext cx="1256040" cy="94140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64" name="CustomShape 19_1"/>
          <p:cNvSpPr/>
          <p:nvPr/>
        </p:nvSpPr>
        <p:spPr>
          <a:xfrm flipH="1" rot="16200000">
            <a:off x="7306560" y="1532880"/>
            <a:ext cx="2012040" cy="134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0_1"/>
          <p:cNvSpPr/>
          <p:nvPr/>
        </p:nvSpPr>
        <p:spPr>
          <a:xfrm flipH="1" rot="16200000">
            <a:off x="8366400" y="2340720"/>
            <a:ext cx="1571040" cy="1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1_0"/>
          <p:cNvGrpSpPr/>
          <p:nvPr/>
        </p:nvGrpSpPr>
        <p:grpSpPr>
          <a:xfrm>
            <a:off x="2352240" y="188640"/>
            <a:ext cx="5034960" cy="1855080"/>
            <a:chOff x="2352240" y="188640"/>
            <a:chExt cx="5034960" cy="1855080"/>
          </a:xfrm>
        </p:grpSpPr>
        <p:sp>
          <p:nvSpPr>
            <p:cNvPr id="467" name="CustomShape 2_3"/>
            <p:cNvSpPr/>
            <p:nvPr/>
          </p:nvSpPr>
          <p:spPr>
            <a:xfrm>
              <a:off x="2352240" y="188640"/>
              <a:ext cx="176004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68" name="CustomShape 3_3"/>
            <p:cNvSpPr/>
            <p:nvPr/>
          </p:nvSpPr>
          <p:spPr>
            <a:xfrm>
              <a:off x="4367880" y="233280"/>
              <a:ext cx="301932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469" name="CustomShape 4_0"/>
            <p:cNvSpPr/>
            <p:nvPr/>
          </p:nvSpPr>
          <p:spPr>
            <a:xfrm>
              <a:off x="4115880" y="1259640"/>
              <a:ext cx="24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5_0"/>
            <p:cNvSpPr/>
            <p:nvPr/>
          </p:nvSpPr>
          <p:spPr>
            <a:xfrm>
              <a:off x="4032000" y="503640"/>
              <a:ext cx="24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1" name="CustomShape 6_0"/>
          <p:cNvSpPr/>
          <p:nvPr/>
        </p:nvSpPr>
        <p:spPr>
          <a:xfrm>
            <a:off x="360" y="0"/>
            <a:ext cx="2431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72" name="Picture 8_1" descr=""/>
          <p:cNvPicPr/>
          <p:nvPr/>
        </p:nvPicPr>
        <p:blipFill>
          <a:blip r:embed="rId1"/>
          <a:srcRect l="14064" t="17313" r="0" b="23292"/>
          <a:stretch/>
        </p:blipFill>
        <p:spPr>
          <a:xfrm>
            <a:off x="0" y="1715040"/>
            <a:ext cx="10074600" cy="3950640"/>
          </a:xfrm>
          <a:prstGeom prst="rect">
            <a:avLst/>
          </a:prstGeom>
          <a:ln w="0">
            <a:noFill/>
          </a:ln>
        </p:spPr>
      </p:pic>
      <p:sp>
        <p:nvSpPr>
          <p:cNvPr id="473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9_0"/>
          <p:cNvSpPr/>
          <p:nvPr/>
        </p:nvSpPr>
        <p:spPr>
          <a:xfrm>
            <a:off x="5459400" y="3716280"/>
            <a:ext cx="230580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6" name="CustomShape 10_0"/>
          <p:cNvSpPr/>
          <p:nvPr/>
        </p:nvSpPr>
        <p:spPr>
          <a:xfrm>
            <a:off x="1175760" y="720"/>
            <a:ext cx="919800" cy="437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1_0"/>
          <p:cNvSpPr/>
          <p:nvPr/>
        </p:nvSpPr>
        <p:spPr>
          <a:xfrm>
            <a:off x="1091880" y="720"/>
            <a:ext cx="1088280" cy="6894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2_0"/>
          <p:cNvSpPr/>
          <p:nvPr/>
        </p:nvSpPr>
        <p:spPr>
          <a:xfrm>
            <a:off x="4451760" y="692640"/>
            <a:ext cx="1508040" cy="500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3_0"/>
          <p:cNvSpPr/>
          <p:nvPr/>
        </p:nvSpPr>
        <p:spPr>
          <a:xfrm rot="10800000">
            <a:off x="4372200" y="1322640"/>
            <a:ext cx="1508040" cy="500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4_0"/>
          <p:cNvSpPr/>
          <p:nvPr/>
        </p:nvSpPr>
        <p:spPr>
          <a:xfrm>
            <a:off x="4535640" y="1008000"/>
            <a:ext cx="134028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481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82" name="CustomShape 16_0"/>
          <p:cNvSpPr/>
          <p:nvPr/>
        </p:nvSpPr>
        <p:spPr>
          <a:xfrm>
            <a:off x="6719400" y="189000"/>
            <a:ext cx="1256040" cy="94140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7_0"/>
          <p:cNvSpPr/>
          <p:nvPr/>
        </p:nvSpPr>
        <p:spPr>
          <a:xfrm>
            <a:off x="8483400" y="630000"/>
            <a:ext cx="1256040" cy="94140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85" name="CustomShape 19_0"/>
          <p:cNvSpPr/>
          <p:nvPr/>
        </p:nvSpPr>
        <p:spPr>
          <a:xfrm flipH="1" rot="16200000">
            <a:off x="7306560" y="1532880"/>
            <a:ext cx="2012040" cy="134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0_0"/>
          <p:cNvSpPr/>
          <p:nvPr/>
        </p:nvSpPr>
        <p:spPr>
          <a:xfrm flipH="1" rot="16200000">
            <a:off x="8366400" y="2340720"/>
            <a:ext cx="1571040" cy="1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Picture 6_1" descr=""/>
          <p:cNvPicPr/>
          <p:nvPr/>
        </p:nvPicPr>
        <p:blipFill>
          <a:blip r:embed="rId2"/>
          <a:stretch/>
        </p:blipFill>
        <p:spPr>
          <a:xfrm>
            <a:off x="1870560" y="1980000"/>
            <a:ext cx="6229080" cy="349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1_0" descr=""/>
          <p:cNvPicPr/>
          <p:nvPr/>
        </p:nvPicPr>
        <p:blipFill>
          <a:blip r:embed="rId1"/>
          <a:stretch/>
        </p:blipFill>
        <p:spPr>
          <a:xfrm>
            <a:off x="4680000" y="444240"/>
            <a:ext cx="3957480" cy="4759920"/>
          </a:xfrm>
          <a:prstGeom prst="rect">
            <a:avLst/>
          </a:prstGeom>
          <a:ln w="0">
            <a:noFill/>
          </a:ln>
        </p:spPr>
      </p:pic>
      <p:sp>
        <p:nvSpPr>
          <p:cNvPr id="489" name="CustomShape 1_0"/>
          <p:cNvSpPr/>
          <p:nvPr/>
        </p:nvSpPr>
        <p:spPr>
          <a:xfrm>
            <a:off x="1506960" y="4541400"/>
            <a:ext cx="284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720000" y="414360"/>
            <a:ext cx="2144160" cy="28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360000" y="2415600"/>
            <a:ext cx="3957840" cy="3161880"/>
          </a:xfrm>
          <a:prstGeom prst="rect">
            <a:avLst/>
          </a:prstGeom>
          <a:ln w="0">
            <a:noFill/>
          </a:ln>
        </p:spPr>
      </p:pic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3567600" y="75600"/>
            <a:ext cx="6510240" cy="3161880"/>
          </a:xfrm>
          <a:prstGeom prst="rect">
            <a:avLst/>
          </a:prstGeom>
          <a:ln w="0">
            <a:noFill/>
          </a:ln>
        </p:spPr>
      </p:pic>
      <p:pic>
        <p:nvPicPr>
          <p:cNvPr id="493" name="Picture 1_2" descr=""/>
          <p:cNvPicPr/>
          <p:nvPr/>
        </p:nvPicPr>
        <p:blipFill>
          <a:blip r:embed="rId3"/>
          <a:stretch/>
        </p:blipFill>
        <p:spPr>
          <a:xfrm>
            <a:off x="6300000" y="3348720"/>
            <a:ext cx="3599640" cy="23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_2"/>
          <p:cNvSpPr/>
          <p:nvPr/>
        </p:nvSpPr>
        <p:spPr>
          <a:xfrm>
            <a:off x="756000" y="275400"/>
            <a:ext cx="85662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b="0" lang="en-GB" sz="4000" spc="-1" strike="noStrike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2382480" y="1027080"/>
            <a:ext cx="4636800" cy="4636800"/>
          </a:xfrm>
          <a:prstGeom prst="rect">
            <a:avLst/>
          </a:prstGeom>
          <a:ln w="0">
            <a:noFill/>
          </a:ln>
        </p:spPr>
      </p:pic>
      <p:sp>
        <p:nvSpPr>
          <p:cNvPr id="496" name=""/>
          <p:cNvSpPr/>
          <p:nvPr/>
        </p:nvSpPr>
        <p:spPr>
          <a:xfrm>
            <a:off x="7313760" y="5040000"/>
            <a:ext cx="27662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Arnold &amp; Libby 1951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Science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113, 111-150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_1"/>
          <p:cNvSpPr/>
          <p:nvPr/>
        </p:nvSpPr>
        <p:spPr>
          <a:xfrm>
            <a:off x="756000" y="275400"/>
            <a:ext cx="85662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98" name="TextShape 2_1"/>
          <p:cNvSpPr/>
          <p:nvPr/>
        </p:nvSpPr>
        <p:spPr>
          <a:xfrm>
            <a:off x="756000" y="1637640"/>
            <a:ext cx="8566200" cy="34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en-GB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nodeType="clickEffect" fill="hold">
                      <p:stCondLst>
                        <p:cond delay="indefinite"/>
                      </p:stCondLst>
                      <p:childTnLst>
                        <p:par>
                          <p:cTn id="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nodeType="clickEffect" fill="hold">
                      <p:stCondLst>
                        <p:cond delay="indefinite"/>
                      </p:stCondLst>
                      <p:childTnLst>
                        <p:par>
                          <p:cTn id="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57120" y="5112000"/>
            <a:ext cx="9646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IntCal20. Levels of </a:t>
            </a:r>
            <a:r>
              <a:rPr b="0" lang="en-GB" sz="1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C fall over time, but because the formation rate varies, the shape of calibration curve is jagged.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Years before present, where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Present = AD 1950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975240" y="-26640"/>
            <a:ext cx="7664040" cy="520992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3_2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520" cy="207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nodeType="clickEffect" fill="hold">
                      <p:stCondLst>
                        <p:cond delay="indefinite"/>
                      </p:stCondLst>
                      <p:childTnLst>
                        <p:par>
                          <p:cTn id="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806760" y="-25200"/>
            <a:ext cx="8508600" cy="5784480"/>
          </a:xfrm>
          <a:prstGeom prst="rect">
            <a:avLst/>
          </a:prstGeom>
          <a:ln w="0">
            <a:noFill/>
          </a:ln>
        </p:spPr>
      </p:pic>
      <p:pic>
        <p:nvPicPr>
          <p:cNvPr id="503" name="Picture 3_3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520" cy="207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_8"/>
          <p:cNvSpPr/>
          <p:nvPr/>
        </p:nvSpPr>
        <p:spPr>
          <a:xfrm>
            <a:off x="5356440" y="226800"/>
            <a:ext cx="4217400" cy="195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b="0" lang="en-GB" sz="3200" spc="-1" strike="noStrike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05" name="TextShape 2_5"/>
          <p:cNvSpPr/>
          <p:nvPr/>
        </p:nvSpPr>
        <p:spPr>
          <a:xfrm>
            <a:off x="5356440" y="1882080"/>
            <a:ext cx="4444920" cy="33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tree rings</a:t>
            </a: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Varves (marine or lacustrine)</a:t>
            </a: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506" name="Picture 6_0" descr="08annualdating"/>
          <p:cNvPicPr/>
          <p:nvPr/>
        </p:nvPicPr>
        <p:blipFill>
          <a:blip r:embed="rId1"/>
          <a:stretch/>
        </p:blipFill>
        <p:spPr>
          <a:xfrm>
            <a:off x="357120" y="870120"/>
            <a:ext cx="4547880" cy="374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nodeType="clickEffect" fill="hold">
                      <p:stCondLst>
                        <p:cond delay="indefinite"/>
                      </p:stCondLst>
                      <p:childTnLst>
                        <p:par>
                          <p:cTn id="3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nodeType="clickEffect" fill="hold">
                      <p:stCondLst>
                        <p:cond delay="indefinite"/>
                      </p:stCondLst>
                      <p:childTnLst>
                        <p:par>
                          <p:cTn id="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_9"/>
          <p:cNvSpPr/>
          <p:nvPr/>
        </p:nvSpPr>
        <p:spPr>
          <a:xfrm>
            <a:off x="756000" y="275400"/>
            <a:ext cx="85662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397440" y="866160"/>
            <a:ext cx="8373960" cy="4776120"/>
          </a:xfrm>
          <a:prstGeom prst="rect">
            <a:avLst/>
          </a:prstGeom>
          <a:ln w="0">
            <a:noFill/>
          </a:ln>
        </p:spPr>
      </p:pic>
      <p:sp>
        <p:nvSpPr>
          <p:cNvPr id="510" name="TextShape 2_4"/>
          <p:cNvSpPr/>
          <p:nvPr/>
        </p:nvSpPr>
        <p:spPr>
          <a:xfrm>
            <a:off x="7826040" y="5357520"/>
            <a:ext cx="2252160" cy="2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Today: radiocarbon, intro to age-modelling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Next week: Bayesian age-models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Final session: Running your own cores, 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210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Plum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_6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12" name="CustomShape 2_6"/>
          <p:cNvSpPr/>
          <p:nvPr/>
        </p:nvSpPr>
        <p:spPr>
          <a:xfrm>
            <a:off x="700920" y="1322640"/>
            <a:ext cx="9068400" cy="37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2" descr="man affect"/>
          <p:cNvPicPr/>
          <p:nvPr/>
        </p:nvPicPr>
        <p:blipFill>
          <a:blip r:embed="rId1"/>
          <a:stretch/>
        </p:blipFill>
        <p:spPr>
          <a:xfrm>
            <a:off x="439920" y="2386800"/>
            <a:ext cx="5139720" cy="3192840"/>
          </a:xfrm>
          <a:prstGeom prst="rect">
            <a:avLst/>
          </a:prstGeom>
          <a:ln w="0">
            <a:noFill/>
          </a:ln>
        </p:spPr>
      </p:pic>
      <p:sp>
        <p:nvSpPr>
          <p:cNvPr id="514" name="TextShape 1_5"/>
          <p:cNvSpPr/>
          <p:nvPr/>
        </p:nvSpPr>
        <p:spPr>
          <a:xfrm>
            <a:off x="756000" y="275400"/>
            <a:ext cx="85662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15" name="TextShape 2_3"/>
          <p:cNvSpPr/>
          <p:nvPr/>
        </p:nvSpPr>
        <p:spPr>
          <a:xfrm>
            <a:off x="357120" y="1405440"/>
            <a:ext cx="4443120" cy="36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516" name="CustomShape 3_7"/>
          <p:cNvSpPr/>
          <p:nvPr/>
        </p:nvSpPr>
        <p:spPr>
          <a:xfrm>
            <a:off x="5580000" y="5216040"/>
            <a:ext cx="182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Bowman S., 1990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6120000" y="720000"/>
            <a:ext cx="3960360" cy="396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_7"/>
          <p:cNvSpPr/>
          <p:nvPr/>
        </p:nvSpPr>
        <p:spPr>
          <a:xfrm>
            <a:off x="4937760" y="2544840"/>
            <a:ext cx="199800" cy="62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9" name="Picture 2_3" descr=""/>
          <p:cNvPicPr/>
          <p:nvPr/>
        </p:nvPicPr>
        <p:blipFill>
          <a:blip r:embed="rId1"/>
          <a:stretch/>
        </p:blipFill>
        <p:spPr>
          <a:xfrm>
            <a:off x="911160" y="685800"/>
            <a:ext cx="8217720" cy="4759920"/>
          </a:xfrm>
          <a:prstGeom prst="rect">
            <a:avLst/>
          </a:prstGeom>
          <a:ln w="0">
            <a:noFill/>
          </a:ln>
        </p:spPr>
      </p:pic>
      <p:sp>
        <p:nvSpPr>
          <p:cNvPr id="520" name="CustomShape 2_7"/>
          <p:cNvSpPr/>
          <p:nvPr/>
        </p:nvSpPr>
        <p:spPr>
          <a:xfrm>
            <a:off x="1308240" y="239400"/>
            <a:ext cx="8060040" cy="433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Atmospheric nuclear testing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21" name="CustomShape 3_6"/>
          <p:cNvSpPr/>
          <p:nvPr/>
        </p:nvSpPr>
        <p:spPr>
          <a:xfrm>
            <a:off x="196920" y="5390280"/>
            <a:ext cx="44416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require(IntCal)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intcal.data(0, 1000)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intcal.data(30e3, 40e3)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draw.ccurve()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draw.ccurve(1850, 2020, BCAD=T, cc2="nh1", add.yaxis=T)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_6"/>
          <p:cNvSpPr/>
          <p:nvPr/>
        </p:nvSpPr>
        <p:spPr>
          <a:xfrm>
            <a:off x="756000" y="275400"/>
            <a:ext cx="856620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25" name="TextShape 2_2"/>
          <p:cNvSpPr/>
          <p:nvPr/>
        </p:nvSpPr>
        <p:spPr>
          <a:xfrm>
            <a:off x="357120" y="1405440"/>
            <a:ext cx="4443120" cy="36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solar activity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the Earth’s magnetic field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12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changes in carbon cycle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26" name="Picture 6_2" descr="magentic field"/>
          <p:cNvPicPr/>
          <p:nvPr/>
        </p:nvPicPr>
        <p:blipFill>
          <a:blip r:embed="rId1"/>
          <a:stretch/>
        </p:blipFill>
        <p:spPr>
          <a:xfrm>
            <a:off x="4961160" y="1708560"/>
            <a:ext cx="4850640" cy="2658960"/>
          </a:xfrm>
          <a:prstGeom prst="rect">
            <a:avLst/>
          </a:prstGeom>
          <a:ln w="0">
            <a:noFill/>
          </a:ln>
        </p:spPr>
      </p:pic>
      <p:sp>
        <p:nvSpPr>
          <p:cNvPr id="527" name="CustomShape 3_8"/>
          <p:cNvSpPr/>
          <p:nvPr/>
        </p:nvSpPr>
        <p:spPr>
          <a:xfrm>
            <a:off x="5959080" y="4402080"/>
            <a:ext cx="313488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http://www.ngdc.noaa.gov/seg/geomag/icons/solarexp.jpg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1_1" descr=""/>
          <p:cNvPicPr/>
          <p:nvPr/>
        </p:nvPicPr>
        <p:blipFill>
          <a:blip r:embed="rId1"/>
          <a:stretch/>
        </p:blipFill>
        <p:spPr>
          <a:xfrm>
            <a:off x="1514160" y="41040"/>
            <a:ext cx="6877800" cy="4894920"/>
          </a:xfrm>
          <a:prstGeom prst="rect">
            <a:avLst/>
          </a:prstGeom>
          <a:ln w="0">
            <a:noFill/>
          </a:ln>
        </p:spPr>
      </p:pic>
      <p:sp>
        <p:nvSpPr>
          <p:cNvPr id="529" name="CustomShape 1_15"/>
          <p:cNvSpPr/>
          <p:nvPr/>
        </p:nvSpPr>
        <p:spPr>
          <a:xfrm>
            <a:off x="994320" y="5144760"/>
            <a:ext cx="833184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Braziunas et al. (1995) based on Lingenfelter (1963)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30" name="CustomShape 2_14"/>
          <p:cNvSpPr/>
          <p:nvPr/>
        </p:nvSpPr>
        <p:spPr>
          <a:xfrm>
            <a:off x="506160" y="230040"/>
            <a:ext cx="318996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production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1" name="CustomShape 3_10"/>
          <p:cNvSpPr/>
          <p:nvPr/>
        </p:nvSpPr>
        <p:spPr>
          <a:xfrm>
            <a:off x="6072840" y="519840"/>
            <a:ext cx="3927240" cy="388800"/>
          </a:xfrm>
          <a:prstGeom prst="rect">
            <a:avLst/>
          </a:prstGeom>
          <a:solidFill>
            <a:srgbClr val="ff99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minimum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2" name="CustomShape 4_6"/>
          <p:cNvSpPr/>
          <p:nvPr/>
        </p:nvSpPr>
        <p:spPr>
          <a:xfrm>
            <a:off x="7225920" y="1489680"/>
            <a:ext cx="2098440" cy="70884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maximum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3" name="Line 5_0"/>
          <p:cNvSpPr/>
          <p:nvPr/>
        </p:nvSpPr>
        <p:spPr>
          <a:xfrm flipH="1">
            <a:off x="6702840" y="1931040"/>
            <a:ext cx="542520" cy="315000"/>
          </a:xfrm>
          <a:prstGeom prst="line">
            <a:avLst/>
          </a:prstGeom>
          <a:ln w="28440">
            <a:solidFill>
              <a:srgbClr val="00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6_0"/>
          <p:cNvSpPr/>
          <p:nvPr/>
        </p:nvSpPr>
        <p:spPr>
          <a:xfrm flipH="1">
            <a:off x="6534360" y="986040"/>
            <a:ext cx="290880" cy="378000"/>
          </a:xfrm>
          <a:prstGeom prst="line">
            <a:avLst/>
          </a:prstGeom>
          <a:ln w="28440">
            <a:solidFill>
              <a:srgbClr val="ff99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2_4" descr=""/>
          <p:cNvPicPr/>
          <p:nvPr/>
        </p:nvPicPr>
        <p:blipFill>
          <a:blip r:embed="rId1"/>
          <a:stretch/>
        </p:blipFill>
        <p:spPr>
          <a:xfrm>
            <a:off x="357120" y="2168280"/>
            <a:ext cx="6630480" cy="35272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3_5" descr=""/>
          <p:cNvPicPr/>
          <p:nvPr/>
        </p:nvPicPr>
        <p:blipFill>
          <a:blip r:embed="rId2"/>
          <a:srcRect l="0" t="0" r="0" b="26103"/>
          <a:stretch/>
        </p:blipFill>
        <p:spPr>
          <a:xfrm>
            <a:off x="357120" y="247320"/>
            <a:ext cx="6711120" cy="2636280"/>
          </a:xfrm>
          <a:prstGeom prst="rect">
            <a:avLst/>
          </a:prstGeom>
          <a:ln w="0">
            <a:noFill/>
          </a:ln>
        </p:spPr>
      </p:pic>
      <p:sp>
        <p:nvSpPr>
          <p:cNvPr id="537" name="CustomShape 1_11"/>
          <p:cNvSpPr/>
          <p:nvPr/>
        </p:nvSpPr>
        <p:spPr>
          <a:xfrm>
            <a:off x="1308600" y="0"/>
            <a:ext cx="618984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vs. geomagnetic strength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38" name="CustomShape 2_1"/>
          <p:cNvSpPr/>
          <p:nvPr/>
        </p:nvSpPr>
        <p:spPr>
          <a:xfrm>
            <a:off x="5963760" y="4410720"/>
            <a:ext cx="418320" cy="3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39" name="CustomShape 3_2"/>
          <p:cNvSpPr/>
          <p:nvPr/>
        </p:nvSpPr>
        <p:spPr>
          <a:xfrm>
            <a:off x="1847880" y="3087360"/>
            <a:ext cx="159408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40" name="CustomShape 4_4"/>
          <p:cNvSpPr/>
          <p:nvPr/>
        </p:nvSpPr>
        <p:spPr>
          <a:xfrm>
            <a:off x="1865520" y="691560"/>
            <a:ext cx="289440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Dipole moment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_8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42" name="CustomShape 2_8"/>
          <p:cNvSpPr/>
          <p:nvPr/>
        </p:nvSpPr>
        <p:spPr>
          <a:xfrm>
            <a:off x="700920" y="1322640"/>
            <a:ext cx="9068400" cy="37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_3"/>
          <p:cNvSpPr/>
          <p:nvPr/>
        </p:nvSpPr>
        <p:spPr>
          <a:xfrm>
            <a:off x="1109160" y="-360"/>
            <a:ext cx="7668360" cy="37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Estimated Carbon Reservoir Sizes and </a:t>
            </a:r>
            <a:r>
              <a:rPr b="0" lang="en-GB" sz="265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Ages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544" name="CustomShape 2_2"/>
          <p:cNvSpPr/>
          <p:nvPr/>
        </p:nvSpPr>
        <p:spPr>
          <a:xfrm>
            <a:off x="1229400" y="393480"/>
            <a:ext cx="7373160" cy="5091480"/>
          </a:xfrm>
          <a:prstGeom prst="rect">
            <a:avLst/>
          </a:prstGeom>
          <a:solidFill>
            <a:srgbClr val="0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3_1"/>
          <p:cNvSpPr/>
          <p:nvPr/>
        </p:nvSpPr>
        <p:spPr>
          <a:xfrm>
            <a:off x="1229400" y="393480"/>
            <a:ext cx="7373160" cy="29124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4_2"/>
          <p:cNvSpPr/>
          <p:nvPr/>
        </p:nvSpPr>
        <p:spPr>
          <a:xfrm>
            <a:off x="1229400" y="334080"/>
            <a:ext cx="45954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Atmosphere 750 Gt      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7" name="CustomShape 5_2"/>
          <p:cNvSpPr/>
          <p:nvPr/>
        </p:nvSpPr>
        <p:spPr>
          <a:xfrm>
            <a:off x="1229400" y="1048320"/>
            <a:ext cx="7373160" cy="708480"/>
          </a:xfrm>
          <a:prstGeom prst="rect">
            <a:avLst/>
          </a:prstGeom>
          <a:solidFill>
            <a:srgbClr val="ff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6_2"/>
          <p:cNvSpPr/>
          <p:nvPr/>
        </p:nvSpPr>
        <p:spPr>
          <a:xfrm>
            <a:off x="1308240" y="1167840"/>
            <a:ext cx="37220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Soils &amp; peat 2000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9" name="CustomShape 7_1"/>
          <p:cNvSpPr/>
          <p:nvPr/>
        </p:nvSpPr>
        <p:spPr>
          <a:xfrm>
            <a:off x="1229400" y="691560"/>
            <a:ext cx="7373160" cy="350280"/>
          </a:xfrm>
          <a:prstGeom prst="rect">
            <a:avLst/>
          </a:prstGeom>
          <a:solidFill>
            <a:srgbClr val="00ff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8_1"/>
          <p:cNvSpPr/>
          <p:nvPr/>
        </p:nvSpPr>
        <p:spPr>
          <a:xfrm>
            <a:off x="1229400" y="632160"/>
            <a:ext cx="37224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Plants 550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1" name="CustomShape 9_2"/>
          <p:cNvSpPr/>
          <p:nvPr/>
        </p:nvSpPr>
        <p:spPr>
          <a:xfrm>
            <a:off x="1229400" y="2775960"/>
            <a:ext cx="7373160" cy="53028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10_2"/>
          <p:cNvSpPr/>
          <p:nvPr/>
        </p:nvSpPr>
        <p:spPr>
          <a:xfrm>
            <a:off x="1308240" y="2893680"/>
            <a:ext cx="52308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Surface ocean 1000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3" name="CustomShape 11_2"/>
          <p:cNvSpPr/>
          <p:nvPr/>
        </p:nvSpPr>
        <p:spPr>
          <a:xfrm>
            <a:off x="1229400" y="4660200"/>
            <a:ext cx="81673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Gigaton (Gt) = 10</a:t>
            </a:r>
            <a:r>
              <a:rPr b="0" lang="en-GB" sz="2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tons                        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IPCC 1990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4" name="CustomShape 12_2"/>
          <p:cNvSpPr/>
          <p:nvPr/>
        </p:nvSpPr>
        <p:spPr>
          <a:xfrm>
            <a:off x="1387080" y="3369960"/>
            <a:ext cx="5230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Deep ocean 38,000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5" name="CustomShape 13_2"/>
          <p:cNvSpPr/>
          <p:nvPr/>
        </p:nvSpPr>
        <p:spPr>
          <a:xfrm>
            <a:off x="1229400" y="1764000"/>
            <a:ext cx="7373160" cy="100512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4_2"/>
          <p:cNvSpPr/>
          <p:nvPr/>
        </p:nvSpPr>
        <p:spPr>
          <a:xfrm>
            <a:off x="1546200" y="2001240"/>
            <a:ext cx="52308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Fossil fuels 5000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7" name="CustomShape 15_2"/>
          <p:cNvSpPr/>
          <p:nvPr/>
        </p:nvSpPr>
        <p:spPr>
          <a:xfrm>
            <a:off x="5833440" y="334080"/>
            <a:ext cx="94356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8" name="CustomShape 16_2"/>
          <p:cNvSpPr/>
          <p:nvPr/>
        </p:nvSpPr>
        <p:spPr>
          <a:xfrm>
            <a:off x="5674320" y="691200"/>
            <a:ext cx="2373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250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9" name="CustomShape 17_2"/>
          <p:cNvSpPr/>
          <p:nvPr/>
        </p:nvSpPr>
        <p:spPr>
          <a:xfrm>
            <a:off x="5674320" y="1226520"/>
            <a:ext cx="2729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10,000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0" name="CustomShape 18_2"/>
          <p:cNvSpPr/>
          <p:nvPr/>
        </p:nvSpPr>
        <p:spPr>
          <a:xfrm>
            <a:off x="5595480" y="1822680"/>
            <a:ext cx="27298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Millions of yrs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C free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1" name="CustomShape 19_2"/>
          <p:cNvSpPr/>
          <p:nvPr/>
        </p:nvSpPr>
        <p:spPr>
          <a:xfrm>
            <a:off x="5436360" y="2834640"/>
            <a:ext cx="27702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400 – 1000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2" name="CustomShape 20_2"/>
          <p:cNvSpPr/>
          <p:nvPr/>
        </p:nvSpPr>
        <p:spPr>
          <a:xfrm>
            <a:off x="5595480" y="3609000"/>
            <a:ext cx="2729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1000 – 2000 yrs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_4"/>
          <p:cNvSpPr/>
          <p:nvPr/>
        </p:nvSpPr>
        <p:spPr>
          <a:xfrm>
            <a:off x="502920" y="227160"/>
            <a:ext cx="90662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4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Arial"/>
              </a:rPr>
              <a:t>Marine reservoir effect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64" name="CustomShape 2_4"/>
          <p:cNvSpPr/>
          <p:nvPr/>
        </p:nvSpPr>
        <p:spPr>
          <a:xfrm>
            <a:off x="700560" y="1322280"/>
            <a:ext cx="906624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Difference in radiocarbon age of surface water and atmosphere due to slow exchange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Average c. 500 years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+ Local upwelling of old water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  to + 900 years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Scott polar expedition (AD 1912)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Apparent age penguin 1390 ± 40 BP seal 1300 ± 50 BP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calibration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age-modelling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Mixing Powerpoint slides with R code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Keep R open, try to run the </a:t>
            </a: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blue R code on your own computer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Speak up (chat) when things go wrong!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2049480" y="849960"/>
            <a:ext cx="6050160" cy="4009680"/>
          </a:xfrm>
          <a:prstGeom prst="rect">
            <a:avLst/>
          </a:prstGeom>
          <a:ln w="0">
            <a:noFill/>
          </a:ln>
        </p:spPr>
      </p:pic>
      <p:sp>
        <p:nvSpPr>
          <p:cNvPr id="566" name=""/>
          <p:cNvSpPr/>
          <p:nvPr/>
        </p:nvSpPr>
        <p:spPr>
          <a:xfrm>
            <a:off x="4860000" y="5324400"/>
            <a:ext cx="5046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Hughen 2007, </a:t>
            </a:r>
            <a:r>
              <a:rPr b="0" i="1" lang="en-GB" sz="1800" spc="-1" strike="noStrike">
                <a:latin typeface="Arial"/>
              </a:rPr>
              <a:t>Developments in Marine Geology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/>
          <p:nvPr/>
        </p:nvSpPr>
        <p:spPr>
          <a:xfrm>
            <a:off x="1055160" y="324720"/>
            <a:ext cx="86936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3000"/>
          </a:bodyPr>
          <a:p>
            <a:pPr algn="r">
              <a:lnSpc>
                <a:spcPct val="90000"/>
              </a:lnSpc>
            </a:pP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 </a:t>
            </a: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Marine Reservoir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Correction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Database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68" name="Picture 3_4" descr=""/>
          <p:cNvPicPr/>
          <p:nvPr/>
        </p:nvPicPr>
        <p:blipFill>
          <a:blip r:embed="rId1"/>
          <a:stretch/>
        </p:blipFill>
        <p:spPr>
          <a:xfrm>
            <a:off x="0" y="46080"/>
            <a:ext cx="6310800" cy="566964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2_10"/>
          <p:cNvSpPr/>
          <p:nvPr/>
        </p:nvSpPr>
        <p:spPr>
          <a:xfrm>
            <a:off x="1442520" y="3471840"/>
            <a:ext cx="1441800" cy="776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3_4"/>
          <p:cNvSpPr/>
          <p:nvPr/>
        </p:nvSpPr>
        <p:spPr>
          <a:xfrm>
            <a:off x="1713240" y="4467240"/>
            <a:ext cx="1441800" cy="361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"/>
          <p:cNvSpPr/>
          <p:nvPr/>
        </p:nvSpPr>
        <p:spPr>
          <a:xfrm>
            <a:off x="7641360" y="5324040"/>
            <a:ext cx="24390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http://calib.org/marine/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6996960" cy="5669640"/>
          </a:xfrm>
          <a:prstGeom prst="rect">
            <a:avLst/>
          </a:prstGeom>
          <a:ln w="0">
            <a:noFill/>
          </a:ln>
        </p:spPr>
      </p:pic>
      <p:pic>
        <p:nvPicPr>
          <p:cNvPr id="573" name="Picture 11_1" descr=""/>
          <p:cNvPicPr/>
          <p:nvPr/>
        </p:nvPicPr>
        <p:blipFill>
          <a:blip r:embed="rId2"/>
          <a:stretch/>
        </p:blipFill>
        <p:spPr>
          <a:xfrm>
            <a:off x="5554080" y="595080"/>
            <a:ext cx="4355280" cy="2590200"/>
          </a:xfrm>
          <a:prstGeom prst="rect">
            <a:avLst/>
          </a:prstGeom>
          <a:ln w="0">
            <a:noFill/>
          </a:ln>
        </p:spPr>
      </p:pic>
      <p:pic>
        <p:nvPicPr>
          <p:cNvPr id="574" name="Picture 12_1" descr=""/>
          <p:cNvPicPr/>
          <p:nvPr/>
        </p:nvPicPr>
        <p:blipFill>
          <a:blip r:embed="rId3"/>
          <a:stretch/>
        </p:blipFill>
        <p:spPr>
          <a:xfrm>
            <a:off x="5580000" y="3355200"/>
            <a:ext cx="4538880" cy="218088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1_10"/>
          <p:cNvSpPr/>
          <p:nvPr/>
        </p:nvSpPr>
        <p:spPr>
          <a:xfrm>
            <a:off x="5334120" y="2794680"/>
            <a:ext cx="438480" cy="330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6" name="CustomShape 2_11"/>
          <p:cNvSpPr/>
          <p:nvPr/>
        </p:nvSpPr>
        <p:spPr>
          <a:xfrm>
            <a:off x="5052600" y="4841640"/>
            <a:ext cx="5066280" cy="776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_9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78" name="CustomShape 2_9"/>
          <p:cNvSpPr/>
          <p:nvPr/>
        </p:nvSpPr>
        <p:spPr>
          <a:xfrm>
            <a:off x="700920" y="1322640"/>
            <a:ext cx="9068400" cy="37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icture 2_1" descr=""/>
          <p:cNvPicPr/>
          <p:nvPr/>
        </p:nvPicPr>
        <p:blipFill>
          <a:blip r:embed="rId1"/>
          <a:stretch/>
        </p:blipFill>
        <p:spPr>
          <a:xfrm>
            <a:off x="21240" y="900000"/>
            <a:ext cx="5219280" cy="3599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80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b="0" i="1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581" name="Picture 2_0" descr=""/>
          <p:cNvPicPr/>
          <p:nvPr/>
        </p:nvPicPr>
        <p:blipFill>
          <a:blip r:embed="rId2"/>
          <a:stretch/>
        </p:blipFill>
        <p:spPr>
          <a:xfrm>
            <a:off x="5760000" y="900000"/>
            <a:ext cx="4242960" cy="34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" descr=""/>
          <p:cNvPicPr/>
          <p:nvPr/>
        </p:nvPicPr>
        <p:blipFill>
          <a:blip r:embed="rId1"/>
          <a:stretch/>
        </p:blipFill>
        <p:spPr>
          <a:xfrm>
            <a:off x="1646280" y="14400"/>
            <a:ext cx="685008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_13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84" name="CustomShape 2_13"/>
          <p:cNvSpPr/>
          <p:nvPr/>
        </p:nvSpPr>
        <p:spPr>
          <a:xfrm>
            <a:off x="700560" y="2276280"/>
            <a:ext cx="906624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4608000" y="468000"/>
            <a:ext cx="4571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_14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87" name="CustomShape 2_16"/>
          <p:cNvSpPr/>
          <p:nvPr/>
        </p:nvSpPr>
        <p:spPr>
          <a:xfrm>
            <a:off x="700560" y="2276280"/>
            <a:ext cx="451908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b="0" lang="en-GB" sz="2400" spc="-1" strike="noStrike">
              <a:latin typeface="Arial"/>
            </a:endParaRPr>
          </a:p>
          <a:p>
            <a:pPr lvl="2" marL="648000" indent="-21564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88" name="Picture 1_6" descr=""/>
          <p:cNvPicPr/>
          <p:nvPr/>
        </p:nvPicPr>
        <p:blipFill>
          <a:blip r:embed="rId1"/>
          <a:stretch/>
        </p:blipFill>
        <p:spPr>
          <a:xfrm>
            <a:off x="5580000" y="1614960"/>
            <a:ext cx="4329360" cy="216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_17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0" name="CustomShape 2_17"/>
          <p:cNvSpPr/>
          <p:nvPr/>
        </p:nvSpPr>
        <p:spPr>
          <a:xfrm>
            <a:off x="700560" y="2276280"/>
            <a:ext cx="906624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5400000" y="288000"/>
            <a:ext cx="4571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Picture 1_5" descr=""/>
          <p:cNvPicPr/>
          <p:nvPr/>
        </p:nvPicPr>
        <p:blipFill>
          <a:blip r:embed="rId1"/>
          <a:stretch/>
        </p:blipFill>
        <p:spPr>
          <a:xfrm>
            <a:off x="1175040" y="894960"/>
            <a:ext cx="7745040" cy="387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27440" y="89280"/>
            <a:ext cx="7431840" cy="531000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3517560" y="5472000"/>
            <a:ext cx="65624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180000" y="2880000"/>
            <a:ext cx="2699280" cy="2699280"/>
          </a:xfrm>
          <a:prstGeom prst="rect">
            <a:avLst/>
          </a:prstGeom>
          <a:ln w="0"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/>
        </p:blipFill>
        <p:spPr>
          <a:xfrm>
            <a:off x="0" y="0"/>
            <a:ext cx="3239640" cy="16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_19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4" name="CustomShape 2_19"/>
          <p:cNvSpPr/>
          <p:nvPr/>
        </p:nvSpPr>
        <p:spPr>
          <a:xfrm>
            <a:off x="700560" y="2276280"/>
            <a:ext cx="906624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yr.intcal &lt;- cc[,1]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dnorm(c14.intcal,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plot(yr.intcal, probs, xlim=c(0, 300),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1"/>
          <a:stretch/>
        </p:blipFill>
        <p:spPr>
          <a:xfrm>
            <a:off x="5760000" y="360000"/>
            <a:ext cx="4139640" cy="41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3_7" descr=""/>
          <p:cNvPicPr/>
          <p:nvPr/>
        </p:nvPicPr>
        <p:blipFill>
          <a:blip r:embed="rId1"/>
          <a:stretch/>
        </p:blipFill>
        <p:spPr>
          <a:xfrm>
            <a:off x="4181400" y="998280"/>
            <a:ext cx="5387760" cy="404136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2_20"/>
          <p:cNvSpPr/>
          <p:nvPr/>
        </p:nvSpPr>
        <p:spPr>
          <a:xfrm>
            <a:off x="5085000" y="5220000"/>
            <a:ext cx="230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maarten14c.github.io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8" name="CustomShape 1_21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99" name="CustomShape 2_21"/>
          <p:cNvSpPr/>
          <p:nvPr/>
        </p:nvSpPr>
        <p:spPr>
          <a:xfrm>
            <a:off x="700560" y="2276280"/>
            <a:ext cx="906624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head(cc)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ectangle 1"/>
          <p:cNvSpPr/>
          <p:nvPr/>
        </p:nvSpPr>
        <p:spPr>
          <a:xfrm>
            <a:off x="1636920" y="209520"/>
            <a:ext cx="6801840" cy="9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45000" anchor="ctr">
            <a:normAutofit fontScale="52000"/>
          </a:bodyPr>
          <a:p>
            <a:pPr>
              <a:lnSpc>
                <a:spcPct val="90000"/>
              </a:lnSpc>
              <a:tabLst>
                <a:tab algn="l" pos="0"/>
                <a:tab algn="l" pos="406080"/>
                <a:tab algn="l" pos="813600"/>
                <a:tab algn="l" pos="1221120"/>
                <a:tab algn="l" pos="1629000"/>
                <a:tab algn="l" pos="2036520"/>
                <a:tab algn="l" pos="2444040"/>
                <a:tab algn="l" pos="2851560"/>
                <a:tab algn="l" pos="3259080"/>
                <a:tab algn="l" pos="3666600"/>
                <a:tab algn="l" pos="4074120"/>
                <a:tab algn="l" pos="4482000"/>
                <a:tab algn="l" pos="4889520"/>
                <a:tab algn="l" pos="5297040"/>
                <a:tab algn="l" pos="5704560"/>
                <a:tab algn="l" pos="6112080"/>
                <a:tab algn="l" pos="6519600"/>
                <a:tab algn="l" pos="6927120"/>
                <a:tab algn="l" pos="7335000"/>
                <a:tab algn="l" pos="7742520"/>
                <a:tab algn="l" pos="8150040"/>
              </a:tabLst>
            </a:pPr>
            <a:r>
              <a:rPr b="0" lang="en-GB" sz="4400" spc="-1" strike="noStrike" baseline="33000">
                <a:solidFill>
                  <a:srgbClr val="000000"/>
                </a:solidFill>
                <a:latin typeface="Calibri Light"/>
              </a:rPr>
              <a:t>14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C calibration – hpd ranges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601" name="Picture 2_5" descr=""/>
          <p:cNvPicPr/>
          <p:nvPr/>
        </p:nvPicPr>
        <p:blipFill>
          <a:blip r:embed="rId1"/>
          <a:stretch/>
        </p:blipFill>
        <p:spPr>
          <a:xfrm>
            <a:off x="3419640" y="1620720"/>
            <a:ext cx="3509640" cy="35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 descr=""/>
          <p:cNvPicPr/>
          <p:nvPr/>
        </p:nvPicPr>
        <p:blipFill>
          <a:blip r:embed="rId1"/>
          <a:stretch/>
        </p:blipFill>
        <p:spPr>
          <a:xfrm>
            <a:off x="720000" y="1532160"/>
            <a:ext cx="2571480" cy="2571480"/>
          </a:xfrm>
          <a:prstGeom prst="rect">
            <a:avLst/>
          </a:prstGeom>
          <a:ln w="0">
            <a:noFill/>
          </a:ln>
        </p:spPr>
      </p:pic>
      <p:pic>
        <p:nvPicPr>
          <p:cNvPr id="603" name="Picture 1_3" descr=""/>
          <p:cNvPicPr/>
          <p:nvPr/>
        </p:nvPicPr>
        <p:blipFill>
          <a:blip r:embed="rId2"/>
          <a:stretch/>
        </p:blipFill>
        <p:spPr>
          <a:xfrm>
            <a:off x="3738960" y="1535040"/>
            <a:ext cx="2571480" cy="2571480"/>
          </a:xfrm>
          <a:prstGeom prst="rect">
            <a:avLst/>
          </a:prstGeom>
          <a:ln w="0">
            <a:noFill/>
          </a:ln>
        </p:spPr>
      </p:pic>
      <p:pic>
        <p:nvPicPr>
          <p:cNvPr id="604" name="Picture 1_4" descr=""/>
          <p:cNvPicPr/>
          <p:nvPr/>
        </p:nvPicPr>
        <p:blipFill>
          <a:blip r:embed="rId3"/>
          <a:stretch/>
        </p:blipFill>
        <p:spPr>
          <a:xfrm>
            <a:off x="6984000" y="1512000"/>
            <a:ext cx="2571480" cy="257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280" cy="4572360"/>
          </a:xfrm>
          <a:prstGeom prst="rect">
            <a:avLst/>
          </a:prstGeom>
          <a:ln w="0">
            <a:noFill/>
          </a:ln>
        </p:spPr>
      </p:pic>
      <p:pic>
        <p:nvPicPr>
          <p:cNvPr id="606" name="Picture 4_1" descr="cal_te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280" cy="45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icture 3_1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280" cy="45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3_6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1280" cy="4572360"/>
          </a:xfrm>
          <a:prstGeom prst="rect">
            <a:avLst/>
          </a:prstGeom>
          <a:ln w="0">
            <a:noFill/>
          </a:ln>
        </p:spPr>
      </p:pic>
      <p:pic>
        <p:nvPicPr>
          <p:cNvPr id="609" name="Picture 2_6" descr="cal_wrong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280" cy="457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Today: </a:t>
            </a: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radiocarbon,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tretch/>
        </p:blipFill>
        <p:spPr>
          <a:xfrm>
            <a:off x="1980000" y="1942920"/>
            <a:ext cx="5940000" cy="356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Put site in context, common time scale 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  <a:ea typeface="Noto Sans CJK SC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5760000" y="1260720"/>
            <a:ext cx="3652560" cy="405108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5760000" y="2664000"/>
            <a:ext cx="3780000" cy="2736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Put site in context, common time scale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DejaVu Sans"/>
              </a:rPr>
              <a:t>What do we have?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Some dates along a core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Uncertainties, biases, scatter, outliers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  <a:ea typeface="Noto Sans CJK SC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1"/>
          <a:stretch/>
        </p:blipFill>
        <p:spPr>
          <a:xfrm>
            <a:off x="5760000" y="1260360"/>
            <a:ext cx="3652560" cy="405108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/>
          <p:nvPr/>
        </p:nvSpPr>
        <p:spPr>
          <a:xfrm>
            <a:off x="5760000" y="3996000"/>
            <a:ext cx="3780000" cy="1476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696600" y="-5760"/>
            <a:ext cx="8691120" cy="5669640"/>
          </a:xfrm>
          <a:prstGeom prst="rect">
            <a:avLst/>
          </a:prstGeom>
          <a:ln w="0">
            <a:noFill/>
          </a:ln>
        </p:spPr>
      </p:pic>
      <p:sp>
        <p:nvSpPr>
          <p:cNvPr id="435" name=""/>
          <p:cNvSpPr/>
          <p:nvPr/>
        </p:nvSpPr>
        <p:spPr>
          <a:xfrm>
            <a:off x="3517920" y="5472360"/>
            <a:ext cx="656244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5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Put site in context, common time scale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have?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Some dates along a core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Uncertainties, biases, scatter, outliers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DejaVu Sans"/>
              </a:rPr>
              <a:t>What do we need?</a:t>
            </a:r>
            <a:endParaRPr b="0" lang="en-GB" sz="32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Realistic and robust models of deposition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  <a:ea typeface="Noto Sans CJK SC"/>
              </a:rPr>
              <a:t>Quantification of uncertainties </a:t>
            </a:r>
            <a:endParaRPr b="0" lang="en-GB" sz="1800" spc="-1" strike="noStrike">
              <a:latin typeface="Arial"/>
              <a:ea typeface="Noto Sans CJK SC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GB" sz="1800" spc="-1" strike="noStrike">
              <a:latin typeface="Arial"/>
              <a:ea typeface="Noto Sans CJK SC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5760000" y="1260000"/>
            <a:ext cx="3652560" cy="405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2_1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25" name="Text Box 3_6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icture 2_13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28" name="Text Box 3_7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29" name="Oval 5_4"/>
          <p:cNvSpPr/>
          <p:nvPr/>
        </p:nvSpPr>
        <p:spPr>
          <a:xfrm>
            <a:off x="2862360" y="2832840"/>
            <a:ext cx="4125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Oval 6_4"/>
          <p:cNvSpPr/>
          <p:nvPr/>
        </p:nvSpPr>
        <p:spPr>
          <a:xfrm>
            <a:off x="4313160" y="3678120"/>
            <a:ext cx="410760" cy="1533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Oval 7_4"/>
          <p:cNvSpPr/>
          <p:nvPr/>
        </p:nvSpPr>
        <p:spPr>
          <a:xfrm>
            <a:off x="2152800" y="2239920"/>
            <a:ext cx="4125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Oval 8_2"/>
          <p:cNvSpPr/>
          <p:nvPr/>
        </p:nvSpPr>
        <p:spPr>
          <a:xfrm>
            <a:off x="3603600" y="3288600"/>
            <a:ext cx="412560" cy="1533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4_4"/>
          <p:cNvSpPr txBox="1"/>
          <p:nvPr/>
        </p:nvSpPr>
        <p:spPr>
          <a:xfrm>
            <a:off x="5116680" y="2038320"/>
            <a:ext cx="3030120" cy="2296800"/>
          </a:xfrm>
          <a:prstGeom prst="rect">
            <a:avLst/>
          </a:prstGeom>
          <a:noFill/>
          <a:ln w="0">
            <a:noFill/>
          </a:ln>
        </p:spPr>
        <p:txBody>
          <a:bodyPr lIns="75600" rIns="75600" tIns="17280" bIns="37800">
            <a:normAutofit/>
          </a:bodyPr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endParaRPr b="0" lang="en-GB" sz="195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5" name="Picture 2_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36" name="Text Box 3_0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37" name="Oval 5_1"/>
          <p:cNvSpPr/>
          <p:nvPr/>
        </p:nvSpPr>
        <p:spPr>
          <a:xfrm>
            <a:off x="2862360" y="2832840"/>
            <a:ext cx="4125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Oval 6_1"/>
          <p:cNvSpPr/>
          <p:nvPr/>
        </p:nvSpPr>
        <p:spPr>
          <a:xfrm>
            <a:off x="4313160" y="3678120"/>
            <a:ext cx="410760" cy="1533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Oval 7_1"/>
          <p:cNvSpPr/>
          <p:nvPr/>
        </p:nvSpPr>
        <p:spPr>
          <a:xfrm>
            <a:off x="2152800" y="2239920"/>
            <a:ext cx="4125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Oval 8_1"/>
          <p:cNvSpPr/>
          <p:nvPr/>
        </p:nvSpPr>
        <p:spPr>
          <a:xfrm>
            <a:off x="3603600" y="3288600"/>
            <a:ext cx="412560" cy="1533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9_0" descr=""/>
          <p:cNvPicPr/>
          <p:nvPr/>
        </p:nvPicPr>
        <p:blipFill>
          <a:blip r:embed="rId2"/>
          <a:stretch/>
        </p:blipFill>
        <p:spPr>
          <a:xfrm>
            <a:off x="7151760" y="2393640"/>
            <a:ext cx="2400120" cy="1800360"/>
          </a:xfrm>
          <a:prstGeom prst="rect">
            <a:avLst/>
          </a:prstGeom>
          <a:ln w="0">
            <a:noFill/>
          </a:ln>
        </p:spPr>
      </p:pic>
      <p:sp>
        <p:nvSpPr>
          <p:cNvPr id="642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Rectangle 4_5"/>
          <p:cNvSpPr txBox="1"/>
          <p:nvPr/>
        </p:nvSpPr>
        <p:spPr>
          <a:xfrm>
            <a:off x="5116680" y="2038320"/>
            <a:ext cx="3030120" cy="2296800"/>
          </a:xfrm>
          <a:prstGeom prst="rect">
            <a:avLst/>
          </a:prstGeom>
          <a:noFill/>
          <a:ln w="0">
            <a:noFill/>
          </a:ln>
        </p:spPr>
        <p:txBody>
          <a:bodyPr lIns="75600" rIns="75600" tIns="17280" bIns="37800">
            <a:normAutofit/>
          </a:bodyPr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644" name="Picture 2_7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45" name="Text Box 3_1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46" name="Oval 5_5"/>
          <p:cNvSpPr/>
          <p:nvPr/>
        </p:nvSpPr>
        <p:spPr>
          <a:xfrm>
            <a:off x="3375000" y="2934000"/>
            <a:ext cx="4125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Oval 6_5"/>
          <p:cNvSpPr/>
          <p:nvPr/>
        </p:nvSpPr>
        <p:spPr>
          <a:xfrm>
            <a:off x="3718080" y="3131640"/>
            <a:ext cx="412560" cy="1533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Oval 7_5"/>
          <p:cNvSpPr/>
          <p:nvPr/>
        </p:nvSpPr>
        <p:spPr>
          <a:xfrm>
            <a:off x="3875040" y="3308040"/>
            <a:ext cx="410760" cy="154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 4_0"/>
          <p:cNvSpPr txBox="1"/>
          <p:nvPr/>
        </p:nvSpPr>
        <p:spPr>
          <a:xfrm>
            <a:off x="5116680" y="2038320"/>
            <a:ext cx="3030120" cy="2296800"/>
          </a:xfrm>
          <a:prstGeom prst="rect">
            <a:avLst/>
          </a:prstGeom>
          <a:noFill/>
          <a:ln w="0">
            <a:noFill/>
          </a:ln>
        </p:spPr>
        <p:txBody>
          <a:bodyPr lIns="75600" rIns="75600" tIns="17280" bIns="37800">
            <a:normAutofit/>
          </a:bodyPr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651" name="Picture 2_8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52" name="Text Box 3_2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53" name="Line 5_2"/>
          <p:cNvSpPr/>
          <p:nvPr/>
        </p:nvSpPr>
        <p:spPr>
          <a:xfrm>
            <a:off x="2288880" y="2284920"/>
            <a:ext cx="2330640" cy="1595520"/>
          </a:xfrm>
          <a:prstGeom prst="line">
            <a:avLst/>
          </a:prstGeom>
          <a:ln w="18360">
            <a:solidFill>
              <a:srgbClr val="ff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Rectangle 4_1"/>
          <p:cNvSpPr txBox="1"/>
          <p:nvPr/>
        </p:nvSpPr>
        <p:spPr>
          <a:xfrm>
            <a:off x="5116680" y="2038320"/>
            <a:ext cx="3030120" cy="2296800"/>
          </a:xfrm>
          <a:prstGeom prst="rect">
            <a:avLst/>
          </a:prstGeom>
          <a:noFill/>
          <a:ln w="0">
            <a:noFill/>
          </a:ln>
        </p:spPr>
        <p:txBody>
          <a:bodyPr lIns="75600" rIns="75600" tIns="17280" bIns="37800">
            <a:normAutofit/>
          </a:bodyPr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latin typeface="Arial"/>
            </a:endParaRPr>
          </a:p>
          <a:p>
            <a:pPr marL="321480" indent="-24264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Uncertainty?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656" name="Picture 2_9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640" cy="2379240"/>
          </a:xfrm>
          <a:prstGeom prst="rect">
            <a:avLst/>
          </a:prstGeom>
          <a:ln w="0">
            <a:noFill/>
          </a:ln>
        </p:spPr>
      </p:pic>
      <p:sp>
        <p:nvSpPr>
          <p:cNvPr id="657" name="Text Box 3_3"/>
          <p:cNvSpPr/>
          <p:nvPr/>
        </p:nvSpPr>
        <p:spPr>
          <a:xfrm>
            <a:off x="1671480" y="4405680"/>
            <a:ext cx="6679800" cy="2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58" name="Oval 5_0"/>
          <p:cNvSpPr/>
          <p:nvPr/>
        </p:nvSpPr>
        <p:spPr>
          <a:xfrm rot="2212200">
            <a:off x="2270520" y="2533680"/>
            <a:ext cx="925560" cy="1746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Oval 6_0"/>
          <p:cNvSpPr/>
          <p:nvPr/>
        </p:nvSpPr>
        <p:spPr>
          <a:xfrm rot="1932000">
            <a:off x="3860640" y="3426120"/>
            <a:ext cx="728280" cy="313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Oval 7_0"/>
          <p:cNvSpPr/>
          <p:nvPr/>
        </p:nvSpPr>
        <p:spPr>
          <a:xfrm rot="1930800">
            <a:off x="3362760" y="3012480"/>
            <a:ext cx="609120" cy="3024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_5"/>
          <p:cNvSpPr/>
          <p:nvPr/>
        </p:nvSpPr>
        <p:spPr>
          <a:xfrm>
            <a:off x="503640" y="336600"/>
            <a:ext cx="9068400" cy="11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Next session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663" name="CustomShape 2_5"/>
          <p:cNvSpPr/>
          <p:nvPr/>
        </p:nvSpPr>
        <p:spPr>
          <a:xfrm>
            <a:off x="700920" y="1322640"/>
            <a:ext cx="9068400" cy="37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Theory of age-depth modeling</a:t>
            </a:r>
            <a:endParaRPr b="0" lang="en-GB" sz="2800" spc="-1" strike="noStrike">
              <a:latin typeface="Arial"/>
            </a:endParaRPr>
          </a:p>
          <a:p>
            <a:pPr marL="216000" indent="-21492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Tutorial for running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1880" y="0"/>
            <a:ext cx="5698440" cy="305964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4184280" y="2880000"/>
            <a:ext cx="5355000" cy="251928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0" y="5396040"/>
            <a:ext cx="4844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https://gml.noaa.gov/ccgg/isotopes/decay.html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Decay rates are constant as far as we know</a:t>
            </a:r>
            <a:endParaRPr b="0" lang="en-GB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 influenced by environment</a:t>
            </a:r>
            <a:endParaRPr b="0" lang="en-GB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Average lifespan 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 8600 years – half-life 5730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100% at t=0 (AD 1950)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"/>
          <p:cNvSpPr/>
          <p:nvPr/>
        </p:nvSpPr>
        <p:spPr>
          <a:xfrm>
            <a:off x="503640" y="225720"/>
            <a:ext cx="9070200" cy="9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List ten half-lives: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yr &lt;- seq(0, by=5730, length=10)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halflives &lt;- .5 ^ (0:9)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cbind(yr, 100*halflives)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2225880" y="5760"/>
            <a:ext cx="5513760" cy="5513760"/>
          </a:xfrm>
          <a:prstGeom prst="rect">
            <a:avLst/>
          </a:prstGeom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7018920" y="5365800"/>
            <a:ext cx="3060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https://maarten14c.github.io/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2714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2021-08-16T10:44:56Z</dcterms:created>
  <dc:creator>Maarten Blaauw</dc:creator>
  <dc:description/>
  <dc:language>en-GB</dc:language>
  <cp:lastModifiedBy>Maarten Blaauw</cp:lastModifiedBy>
  <dcterms:modified xsi:type="dcterms:W3CDTF">2021-09-06T19:46:23Z</dcterms:modified>
  <cp:revision>80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